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handoutMasterIdLst>
    <p:handoutMasterId r:id="rId16"/>
  </p:handoutMasterIdLst>
  <p:sldIdLst>
    <p:sldId id="256" r:id="rId2"/>
    <p:sldId id="257" r:id="rId3"/>
    <p:sldId id="258" r:id="rId4"/>
    <p:sldId id="261" r:id="rId5"/>
    <p:sldId id="262" r:id="rId6"/>
    <p:sldId id="259" r:id="rId7"/>
    <p:sldId id="265" r:id="rId8"/>
    <p:sldId id="266" r:id="rId9"/>
    <p:sldId id="267" r:id="rId10"/>
    <p:sldId id="263" r:id="rId11"/>
    <p:sldId id="264" r:id="rId12"/>
    <p:sldId id="260" r:id="rId13"/>
    <p:sldId id="269" r:id="rId14"/>
    <p:sldId id="270" r:id="rId15"/>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07" d="100"/>
          <a:sy n="107" d="100"/>
        </p:scale>
        <p:origin x="138" y="222"/>
      </p:cViewPr>
      <p:guideLst/>
    </p:cSldViewPr>
  </p:slideViewPr>
  <p:notesTextViewPr>
    <p:cViewPr>
      <p:scale>
        <a:sx n="1" d="1"/>
        <a:sy n="1" d="1"/>
      </p:scale>
      <p:origin x="0" y="0"/>
    </p:cViewPr>
  </p:notesTextViewPr>
  <p:sorterViewPr>
    <p:cViewPr>
      <p:scale>
        <a:sx n="100" d="100"/>
        <a:sy n="100" d="100"/>
      </p:scale>
      <p:origin x="0" y="-94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9A727F74-74C2-4A6D-91D7-4EFBE9B1DA5A}" type="datetimeFigureOut">
              <a:rPr lang="en-US" smtClean="0"/>
              <a:t>9/15/2015</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2F76D95F-3EA1-469B-9EF2-8F4DC8B56189}" type="slidenum">
              <a:rPr lang="en-US" smtClean="0"/>
              <a:t>‹#›</a:t>
            </a:fld>
            <a:endParaRPr lang="en-US"/>
          </a:p>
        </p:txBody>
      </p:sp>
    </p:spTree>
    <p:extLst>
      <p:ext uri="{BB962C8B-B14F-4D97-AF65-F5344CB8AC3E}">
        <p14:creationId xmlns:p14="http://schemas.microsoft.com/office/powerpoint/2010/main" val="219647835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BDF68E2-58F2-4D09-BE8B-E3BD06533059}" type="datetimeFigureOut">
              <a:rPr lang="en-US" dirty="0"/>
              <a:t>9/15/2015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E2D6473-DF6D-4702-B328-E0DD40540A4E}" type="datetimeFigureOut">
              <a:rPr lang="en-US" dirty="0"/>
              <a:t>9/15/2015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26F7E3A-B166-407D-9866-32884E7D5B37}" type="datetimeFigureOut">
              <a:rPr lang="en-US" dirty="0"/>
              <a:t>9/15/2015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28FC5F6-F338-4AE4-BB23-26385BCFC423}" type="datetimeFigureOut">
              <a:rPr lang="en-US" dirty="0"/>
              <a:t>9/15/2015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0EBB0C4-6273-4C6E-B9BD-2EDC30F1CD52}" type="datetimeFigureOut">
              <a:rPr lang="en-US" dirty="0"/>
              <a:t>9/15/2015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9AB4D41-86C1-4908-B66A-0B50CEB3BF29}" type="datetimeFigureOut">
              <a:rPr lang="en-US" dirty="0"/>
              <a:t>9/15/2015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6426E2C-56C1-4E0D-A793-0088A7FDD37E}" type="datetimeFigureOut">
              <a:rPr lang="en-US" dirty="0"/>
              <a:t>9/15/2015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8C39B41-D8B5-4052-B551-9B5525EAA8B6}" type="datetimeFigureOut">
              <a:rPr lang="en-US" dirty="0"/>
              <a:t>9/15/2015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D94136C-8742-45B2-AF27-D93DF72833A9}" type="datetimeFigureOut">
              <a:rPr lang="en-US" dirty="0"/>
              <a:t>9/15/2015</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2ABBEA6-7C60-4B02-AE87-00D78D8422AF}" type="datetimeFigureOut">
              <a:rPr lang="en-US" dirty="0"/>
              <a:t>9/15/2015</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CAD897-D46E-4AD2-BD9B-49DD3E640873}" type="datetimeFigureOut">
              <a:rPr lang="en-US" dirty="0"/>
              <a:t>9/15/2015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8624D31-43A5-475A-80CF-332C9F6DCF35}" type="datetimeFigureOut">
              <a:rPr lang="en-US" dirty="0"/>
              <a:t>9/15/2015</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dirty="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5400" dirty="0" smtClean="0"/>
              <a:t>FMU Strategic Planning Committee /</a:t>
            </a:r>
            <a:br>
              <a:rPr lang="en-US" sz="5400" dirty="0" smtClean="0"/>
            </a:br>
            <a:r>
              <a:rPr lang="en-US" sz="5400" dirty="0" smtClean="0"/>
              <a:t>Mission Statement Task Force</a:t>
            </a:r>
            <a:endParaRPr lang="en-US" sz="5400" dirty="0"/>
          </a:p>
        </p:txBody>
      </p:sp>
      <p:sp>
        <p:nvSpPr>
          <p:cNvPr id="3" name="Subtitle 2"/>
          <p:cNvSpPr>
            <a:spLocks noGrp="1"/>
          </p:cNvSpPr>
          <p:nvPr>
            <p:ph type="subTitle" idx="1"/>
          </p:nvPr>
        </p:nvSpPr>
        <p:spPr/>
        <p:txBody>
          <a:bodyPr>
            <a:normAutofit fontScale="85000" lnSpcReduction="20000"/>
          </a:bodyPr>
          <a:lstStyle/>
          <a:p>
            <a:r>
              <a:rPr lang="en-US" dirty="0" smtClean="0"/>
              <a:t>Report of activities</a:t>
            </a:r>
          </a:p>
          <a:p>
            <a:r>
              <a:rPr lang="en-US" dirty="0" smtClean="0"/>
              <a:t>September 15, 2015</a:t>
            </a:r>
            <a:endParaRPr lang="en-US" dirty="0" smtClean="0"/>
          </a:p>
          <a:p>
            <a:r>
              <a:rPr lang="en-US" dirty="0" smtClean="0"/>
              <a:t>Prepared by Tameka Bradley Hobbs, PH.D.</a:t>
            </a:r>
            <a:endParaRPr lang="en-US" dirty="0"/>
          </a:p>
        </p:txBody>
      </p:sp>
    </p:spTree>
    <p:extLst>
      <p:ext uri="{BB962C8B-B14F-4D97-AF65-F5344CB8AC3E}">
        <p14:creationId xmlns:p14="http://schemas.microsoft.com/office/powerpoint/2010/main" val="27884021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898358" y="1228187"/>
            <a:ext cx="10186600" cy="5299722"/>
          </a:xfrm>
          <a:prstGeom prst="rect">
            <a:avLst/>
          </a:prstGeom>
        </p:spPr>
      </p:pic>
      <p:sp>
        <p:nvSpPr>
          <p:cNvPr id="8" name="Rectangle 7"/>
          <p:cNvSpPr/>
          <p:nvPr/>
        </p:nvSpPr>
        <p:spPr>
          <a:xfrm>
            <a:off x="593557" y="239711"/>
            <a:ext cx="10748211" cy="988476"/>
          </a:xfrm>
          <a:prstGeom prst="rect">
            <a:avLst/>
          </a:prstGeom>
        </p:spPr>
        <p:txBody>
          <a:bodyPr wrap="square">
            <a:spAutoFit/>
          </a:bodyPr>
          <a:lstStyle/>
          <a:p>
            <a:pPr marL="342900" indent="-342900">
              <a:lnSpc>
                <a:spcPct val="115000"/>
              </a:lnSpc>
              <a:buAutoNum type="arabicPeriod" startAt="25"/>
            </a:pPr>
            <a:r>
              <a:rPr lang="en-US" b="1" dirty="0" smtClean="0">
                <a:latin typeface="Arial" panose="020B0604020202020204" pitchFamily="34" charset="0"/>
                <a:ea typeface="Times New Roman" panose="02020603050405020304" pitchFamily="18" charset="0"/>
                <a:cs typeface="Times New Roman" panose="02020603050405020304" pitchFamily="18" charset="0"/>
              </a:rPr>
              <a:t>In </a:t>
            </a:r>
            <a:r>
              <a:rPr lang="en-US" b="1" dirty="0">
                <a:latin typeface="Arial" panose="020B0604020202020204" pitchFamily="34" charset="0"/>
                <a:ea typeface="Times New Roman" panose="02020603050405020304" pitchFamily="18" charset="0"/>
                <a:cs typeface="Times New Roman" panose="02020603050405020304" pitchFamily="18" charset="0"/>
              </a:rPr>
              <a:t>the chart below, please rate the </a:t>
            </a:r>
            <a:r>
              <a:rPr lang="en-US" b="1" dirty="0" smtClean="0">
                <a:latin typeface="Arial" panose="020B0604020202020204" pitchFamily="34" charset="0"/>
                <a:ea typeface="Times New Roman" panose="02020603050405020304" pitchFamily="18" charset="0"/>
                <a:cs typeface="Times New Roman" panose="02020603050405020304" pitchFamily="18" charset="0"/>
              </a:rPr>
              <a:t>IMPORTANCE of </a:t>
            </a:r>
            <a:r>
              <a:rPr lang="en-US" b="1" dirty="0">
                <a:latin typeface="Arial" panose="020B0604020202020204" pitchFamily="34" charset="0"/>
                <a:ea typeface="Times New Roman" panose="02020603050405020304" pitchFamily="18" charset="0"/>
                <a:cs typeface="Times New Roman" panose="02020603050405020304" pitchFamily="18" charset="0"/>
              </a:rPr>
              <a:t>each element in Florida Memorial’s mission to the future success of the university.     </a:t>
            </a:r>
            <a:endParaRPr lang="en-US" b="1" dirty="0" smtClean="0">
              <a:latin typeface="Arial" panose="020B0604020202020204" pitchFamily="34" charset="0"/>
              <a:ea typeface="Times New Roman" panose="02020603050405020304" pitchFamily="18" charset="0"/>
              <a:cs typeface="Times New Roman" panose="02020603050405020304" pitchFamily="18" charset="0"/>
            </a:endParaRPr>
          </a:p>
          <a:p>
            <a:pPr algn="ctr">
              <a:lnSpc>
                <a:spcPct val="115000"/>
              </a:lnSpc>
            </a:pPr>
            <a:r>
              <a:rPr lang="en-US" sz="1400" b="1" dirty="0" smtClean="0">
                <a:latin typeface="Arial" panose="020B0604020202020204" pitchFamily="34" charset="0"/>
                <a:ea typeface="Times New Roman" panose="02020603050405020304" pitchFamily="18" charset="0"/>
                <a:cs typeface="Times New Roman" panose="02020603050405020304" pitchFamily="18" charset="0"/>
              </a:rPr>
              <a:t>5 </a:t>
            </a:r>
            <a:r>
              <a:rPr lang="en-US" sz="1400" b="1" dirty="0">
                <a:latin typeface="Arial" panose="020B0604020202020204" pitchFamily="34" charset="0"/>
                <a:ea typeface="Times New Roman" panose="02020603050405020304" pitchFamily="18" charset="0"/>
                <a:cs typeface="Times New Roman" panose="02020603050405020304" pitchFamily="18" charset="0"/>
              </a:rPr>
              <a:t>= Very Important  |  4 = Important  |  3 = Neutral   |   2 = Somewhat Important   |   1 = Not Important</a:t>
            </a:r>
            <a:endParaRPr lang="en-US" sz="1400" b="1"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364787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616608" y="1652337"/>
            <a:ext cx="10951486" cy="4902500"/>
          </a:xfrm>
          <a:prstGeom prst="rect">
            <a:avLst/>
          </a:prstGeom>
        </p:spPr>
      </p:pic>
      <p:sp>
        <p:nvSpPr>
          <p:cNvPr id="4" name="Rectangle 3"/>
          <p:cNvSpPr/>
          <p:nvPr/>
        </p:nvSpPr>
        <p:spPr>
          <a:xfrm>
            <a:off x="616608" y="549114"/>
            <a:ext cx="10951486" cy="988476"/>
          </a:xfrm>
          <a:prstGeom prst="rect">
            <a:avLst/>
          </a:prstGeom>
        </p:spPr>
        <p:txBody>
          <a:bodyPr wrap="square">
            <a:spAutoFit/>
          </a:bodyPr>
          <a:lstStyle/>
          <a:p>
            <a:pPr marL="342900" indent="-342900">
              <a:lnSpc>
                <a:spcPct val="115000"/>
              </a:lnSpc>
              <a:buAutoNum type="arabicPeriod" startAt="26"/>
            </a:pPr>
            <a:r>
              <a:rPr lang="en-US" b="1" dirty="0" smtClean="0">
                <a:latin typeface="Arial" panose="020B0604020202020204" pitchFamily="34" charset="0"/>
                <a:ea typeface="Times New Roman" panose="02020603050405020304" pitchFamily="18" charset="0"/>
                <a:cs typeface="Times New Roman" panose="02020603050405020304" pitchFamily="18" charset="0"/>
              </a:rPr>
              <a:t>In </a:t>
            </a:r>
            <a:r>
              <a:rPr lang="en-US" b="1" dirty="0">
                <a:latin typeface="Arial" panose="020B0604020202020204" pitchFamily="34" charset="0"/>
                <a:ea typeface="Times New Roman" panose="02020603050405020304" pitchFamily="18" charset="0"/>
                <a:cs typeface="Times New Roman" panose="02020603050405020304" pitchFamily="18" charset="0"/>
              </a:rPr>
              <a:t>the chart below, please rate the extent to which Florida Memorial is ACHIEVING each element of its mission.      </a:t>
            </a:r>
            <a:endParaRPr lang="en-US" b="1" dirty="0" smtClean="0">
              <a:latin typeface="Arial" panose="020B0604020202020204" pitchFamily="34" charset="0"/>
              <a:ea typeface="Times New Roman" panose="02020603050405020304" pitchFamily="18" charset="0"/>
              <a:cs typeface="Times New Roman" panose="02020603050405020304" pitchFamily="18" charset="0"/>
            </a:endParaRPr>
          </a:p>
          <a:p>
            <a:pPr algn="ctr">
              <a:lnSpc>
                <a:spcPct val="115000"/>
              </a:lnSpc>
            </a:pPr>
            <a:r>
              <a:rPr lang="en-US" sz="1400" b="1" dirty="0" smtClean="0">
                <a:latin typeface="Arial" panose="020B0604020202020204" pitchFamily="34" charset="0"/>
                <a:ea typeface="Times New Roman" panose="02020603050405020304" pitchFamily="18" charset="0"/>
                <a:cs typeface="Times New Roman" panose="02020603050405020304" pitchFamily="18" charset="0"/>
              </a:rPr>
              <a:t>5 </a:t>
            </a:r>
            <a:r>
              <a:rPr lang="en-US" sz="1400" b="1" dirty="0">
                <a:latin typeface="Arial" panose="020B0604020202020204" pitchFamily="34" charset="0"/>
                <a:ea typeface="Times New Roman" panose="02020603050405020304" pitchFamily="18" charset="0"/>
                <a:cs typeface="Times New Roman" panose="02020603050405020304" pitchFamily="18" charset="0"/>
              </a:rPr>
              <a:t>= Completely Achieving  |  4 = Achieving  |  3 = Neutral  |  2 = Somewhat Achieving  |  1 = Not at all Achieving</a:t>
            </a:r>
            <a:endParaRPr lang="en-US" sz="1400" b="1"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6973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rotWithShape="1">
          <a:blip r:embed="rId2"/>
          <a:srcRect l="10394" t="22673" r="10010"/>
          <a:stretch/>
        </p:blipFill>
        <p:spPr>
          <a:xfrm>
            <a:off x="1886799" y="942386"/>
            <a:ext cx="8524528" cy="5224463"/>
          </a:xfrm>
          <a:prstGeom prst="rect">
            <a:avLst/>
          </a:prstGeom>
        </p:spPr>
      </p:pic>
      <p:sp>
        <p:nvSpPr>
          <p:cNvPr id="10" name="Rectangle 9"/>
          <p:cNvSpPr/>
          <p:nvPr/>
        </p:nvSpPr>
        <p:spPr>
          <a:xfrm>
            <a:off x="1886799" y="220532"/>
            <a:ext cx="8348064" cy="685059"/>
          </a:xfrm>
          <a:prstGeom prst="rect">
            <a:avLst/>
          </a:prstGeom>
        </p:spPr>
        <p:txBody>
          <a:bodyPr wrap="square">
            <a:spAutoFit/>
          </a:bodyPr>
          <a:lstStyle/>
          <a:p>
            <a:pPr>
              <a:lnSpc>
                <a:spcPct val="107000"/>
              </a:lnSpc>
              <a:spcAft>
                <a:spcPts val="800"/>
              </a:spcAft>
            </a:pPr>
            <a:r>
              <a:rPr lang="en-US" b="1" dirty="0" smtClean="0">
                <a:latin typeface="Calibri" panose="020F0502020204030204" pitchFamily="34" charset="0"/>
                <a:ea typeface="Calibri" panose="020F0502020204030204" pitchFamily="34" charset="0"/>
                <a:cs typeface="Times New Roman" panose="02020603050405020304" pitchFamily="18" charset="0"/>
              </a:rPr>
              <a:t>29. </a:t>
            </a:r>
            <a:r>
              <a:rPr lang="en-US" b="1" dirty="0">
                <a:latin typeface="Calibri" panose="020F0502020204030204" pitchFamily="34" charset="0"/>
                <a:ea typeface="Calibri" panose="020F0502020204030204" pitchFamily="34" charset="0"/>
                <a:cs typeface="Times New Roman" panose="02020603050405020304" pitchFamily="18" charset="0"/>
              </a:rPr>
              <a:t>Given the current mission of Florida Memorial University, </a:t>
            </a:r>
            <a:r>
              <a:rPr lang="en-US" b="1" dirty="0" smtClean="0">
                <a:latin typeface="Calibri" panose="020F0502020204030204" pitchFamily="34" charset="0"/>
                <a:ea typeface="Calibri" panose="020F0502020204030204" pitchFamily="34" charset="0"/>
                <a:cs typeface="Times New Roman" panose="02020603050405020304" pitchFamily="18" charset="0"/>
              </a:rPr>
              <a:t>what </a:t>
            </a:r>
            <a:r>
              <a:rPr lang="en-US" b="1" dirty="0">
                <a:latin typeface="Calibri" panose="020F0502020204030204" pitchFamily="34" charset="0"/>
                <a:ea typeface="Calibri" panose="020F0502020204030204" pitchFamily="34" charset="0"/>
                <a:cs typeface="Times New Roman" panose="02020603050405020304" pitchFamily="18" charset="0"/>
              </a:rPr>
              <a:t>degree of change do you feel is required for the University to fulfill its mission?</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494463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Final Statement</a:t>
            </a:r>
            <a:endParaRPr lang="en-US" dirty="0"/>
          </a:p>
        </p:txBody>
      </p:sp>
      <p:sp>
        <p:nvSpPr>
          <p:cNvPr id="3" name="Content Placeholder 2"/>
          <p:cNvSpPr>
            <a:spLocks noGrp="1"/>
          </p:cNvSpPr>
          <p:nvPr>
            <p:ph idx="1"/>
          </p:nvPr>
        </p:nvSpPr>
        <p:spPr/>
        <p:txBody>
          <a:bodyPr/>
          <a:lstStyle/>
          <a:p>
            <a:r>
              <a:rPr lang="en-US" b="1" dirty="0"/>
              <a:t>Mission Statement:</a:t>
            </a:r>
            <a:endParaRPr lang="en-US" dirty="0"/>
          </a:p>
          <a:p>
            <a:r>
              <a:rPr lang="en-US" dirty="0"/>
              <a:t>The mission of Florida Memorial University is to instill in our students the values of leadership, character, and service to enhance their lives and the lives of others on our campus, in our community, and in the world through a transformational, liberal arts education.</a:t>
            </a:r>
          </a:p>
          <a:p>
            <a:r>
              <a:rPr lang="en-US" b="1" dirty="0"/>
              <a:t>Vision Statement: </a:t>
            </a:r>
            <a:endParaRPr lang="en-US" dirty="0"/>
          </a:p>
          <a:p>
            <a:r>
              <a:rPr lang="en-US" dirty="0"/>
              <a:t>Building upon the traditions of our past and harnessing the richness of the present, Florida Memorial University </a:t>
            </a:r>
            <a:r>
              <a:rPr lang="es-ES_tradnl" dirty="0"/>
              <a:t>prepares </a:t>
            </a:r>
            <a:r>
              <a:rPr lang="en-US" dirty="0"/>
              <a:t>our students, through innovation, collaboration and creativity, to assume leadership roles in a highly competitive, technology-driven, and increasingly global marketplace.</a:t>
            </a:r>
          </a:p>
          <a:p>
            <a:endParaRPr lang="en-US" dirty="0"/>
          </a:p>
        </p:txBody>
      </p:sp>
    </p:spTree>
    <p:extLst>
      <p:ext uri="{BB962C8B-B14F-4D97-AF65-F5344CB8AC3E}">
        <p14:creationId xmlns:p14="http://schemas.microsoft.com/office/powerpoint/2010/main" val="30488086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Final </a:t>
            </a:r>
            <a:r>
              <a:rPr lang="en-US" dirty="0" smtClean="0"/>
              <a:t>Statement (cont.)</a:t>
            </a:r>
            <a:endParaRPr lang="en-US" dirty="0"/>
          </a:p>
        </p:txBody>
      </p:sp>
      <p:sp>
        <p:nvSpPr>
          <p:cNvPr id="3" name="Content Placeholder 2"/>
          <p:cNvSpPr>
            <a:spLocks noGrp="1"/>
          </p:cNvSpPr>
          <p:nvPr>
            <p:ph idx="1"/>
          </p:nvPr>
        </p:nvSpPr>
        <p:spPr/>
        <p:txBody>
          <a:bodyPr>
            <a:normAutofit fontScale="92500" lnSpcReduction="20000"/>
          </a:bodyPr>
          <a:lstStyle/>
          <a:p>
            <a:r>
              <a:rPr lang="en-US" b="1" dirty="0"/>
              <a:t>Values Statement: </a:t>
            </a:r>
            <a:endParaRPr lang="en-US" dirty="0"/>
          </a:p>
          <a:p>
            <a:r>
              <a:rPr lang="en-US" dirty="0"/>
              <a:t>We, the Florida Memorial University community, are committed to:</a:t>
            </a:r>
          </a:p>
          <a:p>
            <a:pPr lvl="0"/>
            <a:r>
              <a:rPr lang="en-US" b="1" i="1" dirty="0"/>
              <a:t>Leadership:</a:t>
            </a:r>
            <a:r>
              <a:rPr lang="en-US" dirty="0"/>
              <a:t> Cultivating the drive to initiate and sustain change for the good of our campus, our community, and the world.</a:t>
            </a:r>
          </a:p>
          <a:p>
            <a:pPr lvl="0"/>
            <a:r>
              <a:rPr lang="en-US" b="1" i="1" dirty="0"/>
              <a:t>Character:</a:t>
            </a:r>
            <a:r>
              <a:rPr lang="en-US" dirty="0"/>
              <a:t> Embodying the values of fairness, openness, compassion, respect, integrity, honesty, and respect for diversity in everything we undertake.</a:t>
            </a:r>
          </a:p>
          <a:p>
            <a:pPr lvl="0"/>
            <a:r>
              <a:rPr lang="en-US" b="1" i="1" dirty="0"/>
              <a:t>Service:</a:t>
            </a:r>
            <a:r>
              <a:rPr lang="en-US" dirty="0"/>
              <a:t> Sharing our academic and human capital as social, educational, and economic resources for the betterment of our campus and our community.</a:t>
            </a:r>
          </a:p>
          <a:p>
            <a:pPr lvl="0"/>
            <a:r>
              <a:rPr lang="en-US" b="1" i="1" dirty="0"/>
              <a:t>Scholarship: </a:t>
            </a:r>
            <a:r>
              <a:rPr lang="en-US" dirty="0"/>
              <a:t>Promoting excellence in teaching and learning through the identification and retention of quality faculty, staff, and students, who are all engaged in vigorous intellectual exchange as a part of high-quality and competitive educational programs.</a:t>
            </a:r>
          </a:p>
          <a:p>
            <a:pPr lvl="0"/>
            <a:r>
              <a:rPr lang="en-US" b="1" i="1" dirty="0"/>
              <a:t>Accountability:</a:t>
            </a:r>
            <a:r>
              <a:rPr lang="en-US" dirty="0"/>
              <a:t> Taking responsibility for our actions, collectively as well as individually, and delivering products and services that are of high-caliber and responsive to the needs of our community members.</a:t>
            </a:r>
          </a:p>
          <a:p>
            <a:endParaRPr lang="en-US" dirty="0"/>
          </a:p>
        </p:txBody>
      </p:sp>
    </p:spTree>
    <p:extLst>
      <p:ext uri="{BB962C8B-B14F-4D97-AF65-F5344CB8AC3E}">
        <p14:creationId xmlns:p14="http://schemas.microsoft.com/office/powerpoint/2010/main" val="23997997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Committee Members</a:t>
            </a:r>
            <a:endParaRPr lang="en-US" dirty="0"/>
          </a:p>
        </p:txBody>
      </p:sp>
      <p:sp>
        <p:nvSpPr>
          <p:cNvPr id="3" name="Content Placeholder 2"/>
          <p:cNvSpPr>
            <a:spLocks noGrp="1"/>
          </p:cNvSpPr>
          <p:nvPr>
            <p:ph idx="1"/>
          </p:nvPr>
        </p:nvSpPr>
        <p:spPr/>
        <p:txBody>
          <a:bodyPr numCol="2">
            <a:normAutofit/>
          </a:bodyPr>
          <a:lstStyle/>
          <a:p>
            <a:r>
              <a:rPr lang="en-US" sz="1600" i="1" dirty="0"/>
              <a:t>Dr. Tameka Hobbs - Chair</a:t>
            </a:r>
            <a:endParaRPr lang="en-US" sz="1600" dirty="0"/>
          </a:p>
          <a:p>
            <a:r>
              <a:rPr lang="en-US" sz="1600" i="1" dirty="0"/>
              <a:t>Dr. Keshia Abraham</a:t>
            </a:r>
            <a:r>
              <a:rPr lang="en-US" sz="1600" b="1" dirty="0"/>
              <a:t> </a:t>
            </a:r>
            <a:endParaRPr lang="en-US" sz="1600" dirty="0"/>
          </a:p>
          <a:p>
            <a:r>
              <a:rPr lang="en-US" sz="1600" i="1" dirty="0" smtClean="0"/>
              <a:t>Mrs</a:t>
            </a:r>
            <a:r>
              <a:rPr lang="en-US" sz="1600" i="1" dirty="0"/>
              <a:t>. Yvonne Bendross</a:t>
            </a:r>
            <a:endParaRPr lang="en-US" sz="1600" dirty="0"/>
          </a:p>
          <a:p>
            <a:r>
              <a:rPr lang="en-US" sz="1600" i="1" dirty="0"/>
              <a:t>Ms. Darlene Brown</a:t>
            </a:r>
            <a:endParaRPr lang="en-US" sz="1600" dirty="0"/>
          </a:p>
          <a:p>
            <a:r>
              <a:rPr lang="en-US" sz="1600" i="1" dirty="0" smtClean="0"/>
              <a:t>Ms</a:t>
            </a:r>
            <a:r>
              <a:rPr lang="en-US" sz="1600" i="1" dirty="0"/>
              <a:t>. Sharhonda Ford</a:t>
            </a:r>
            <a:endParaRPr lang="en-US" sz="1600" dirty="0"/>
          </a:p>
          <a:p>
            <a:r>
              <a:rPr lang="en-US" sz="1600" i="1" dirty="0" smtClean="0"/>
              <a:t>Mr</a:t>
            </a:r>
            <a:r>
              <a:rPr lang="en-US" sz="1600" i="1" dirty="0"/>
              <a:t>. J. Walter Hale</a:t>
            </a:r>
            <a:endParaRPr lang="en-US" sz="1600" dirty="0"/>
          </a:p>
          <a:p>
            <a:r>
              <a:rPr lang="en-US" sz="1600" i="1" dirty="0" smtClean="0"/>
              <a:t>Mr</a:t>
            </a:r>
            <a:r>
              <a:rPr lang="en-US" sz="1600" i="1" dirty="0"/>
              <a:t>. Jason Harris</a:t>
            </a:r>
            <a:endParaRPr lang="en-US" sz="1600" dirty="0"/>
          </a:p>
          <a:p>
            <a:r>
              <a:rPr lang="en-US" sz="1600" i="1" dirty="0"/>
              <a:t>Mrs. Shelia Jenkins-Boone</a:t>
            </a:r>
            <a:endParaRPr lang="en-US" sz="1600" dirty="0"/>
          </a:p>
          <a:p>
            <a:r>
              <a:rPr lang="en-US" sz="1600" i="1" dirty="0" smtClean="0"/>
              <a:t>Dr</a:t>
            </a:r>
            <a:r>
              <a:rPr lang="en-US" sz="1600" i="1" dirty="0"/>
              <a:t>. Robert Strain</a:t>
            </a:r>
            <a:endParaRPr lang="en-US" sz="1600" dirty="0"/>
          </a:p>
          <a:p>
            <a:r>
              <a:rPr lang="en-US" sz="1600" i="1" dirty="0" smtClean="0"/>
              <a:t>Mr</a:t>
            </a:r>
            <a:r>
              <a:rPr lang="en-US" sz="1600" i="1" dirty="0"/>
              <a:t>. Xavier Wilson</a:t>
            </a:r>
            <a:endParaRPr lang="en-US" sz="1600" dirty="0"/>
          </a:p>
          <a:p>
            <a:endParaRPr lang="en-US" sz="1600" dirty="0" smtClean="0"/>
          </a:p>
          <a:p>
            <a:r>
              <a:rPr lang="en-US" sz="1600" dirty="0" smtClean="0"/>
              <a:t>Special Thanks to:</a:t>
            </a:r>
          </a:p>
          <a:p>
            <a:r>
              <a:rPr lang="en-US" sz="1600" i="1" dirty="0"/>
              <a:t>Dr. William Hopper</a:t>
            </a:r>
          </a:p>
          <a:p>
            <a:r>
              <a:rPr lang="en-US" sz="1600" i="1" dirty="0" smtClean="0"/>
              <a:t>Mr. Carlos </a:t>
            </a:r>
            <a:r>
              <a:rPr lang="en-US" sz="1600" i="1" dirty="0" err="1" smtClean="0"/>
              <a:t>Ca</a:t>
            </a:r>
            <a:r>
              <a:rPr lang="en-US" sz="1600" i="1" dirty="0" err="1" smtClean="0">
                <a:latin typeface="Calibri" panose="020F0502020204030204" pitchFamily="34" charset="0"/>
              </a:rPr>
              <a:t>ñ</a:t>
            </a:r>
            <a:r>
              <a:rPr lang="en-US" sz="1600" i="1" dirty="0" err="1" smtClean="0"/>
              <a:t>as</a:t>
            </a:r>
            <a:endParaRPr lang="en-US" sz="1600" i="1" dirty="0" smtClean="0"/>
          </a:p>
          <a:p>
            <a:r>
              <a:rPr lang="en-US" sz="1600" i="1" dirty="0" smtClean="0"/>
              <a:t>Dr</a:t>
            </a:r>
            <a:r>
              <a:rPr lang="en-US" sz="1600" i="1" dirty="0"/>
              <a:t>. William Lucky</a:t>
            </a:r>
          </a:p>
          <a:p>
            <a:r>
              <a:rPr lang="en-US" sz="1600" i="1" dirty="0"/>
              <a:t>Dr. Max Orezzoli</a:t>
            </a:r>
          </a:p>
          <a:p>
            <a:r>
              <a:rPr lang="en-US" sz="1600" i="1" dirty="0" smtClean="0"/>
              <a:t>Dr. Edward Stephenson</a:t>
            </a:r>
          </a:p>
        </p:txBody>
      </p:sp>
    </p:spTree>
    <p:extLst>
      <p:ext uri="{BB962C8B-B14F-4D97-AF65-F5344CB8AC3E}">
        <p14:creationId xmlns:p14="http://schemas.microsoft.com/office/powerpoint/2010/main" val="13876927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Goals</a:t>
            </a:r>
            <a:endParaRPr lang="en-US"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v"/>
            </a:pPr>
            <a:r>
              <a:rPr lang="en-US" sz="2700" dirty="0" smtClean="0"/>
              <a:t>Evaluation of FMU’s current mission statement to determine if it needs to be updated or revised</a:t>
            </a:r>
          </a:p>
          <a:p>
            <a:pPr>
              <a:buFont typeface="Wingdings" panose="05000000000000000000" pitchFamily="2" charset="2"/>
              <a:buChar char="v"/>
            </a:pPr>
            <a:r>
              <a:rPr lang="en-US" sz="2700" dirty="0" smtClean="0"/>
              <a:t>Engage FMU’s stakeholders, both internal and external, in a conversation about the Institution’s current mission and its effectiveness</a:t>
            </a:r>
            <a:endParaRPr lang="en-US" sz="2700" dirty="0"/>
          </a:p>
        </p:txBody>
      </p:sp>
    </p:spTree>
    <p:extLst>
      <p:ext uri="{BB962C8B-B14F-4D97-AF65-F5344CB8AC3E}">
        <p14:creationId xmlns:p14="http://schemas.microsoft.com/office/powerpoint/2010/main" val="30596495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Florida </a:t>
            </a:r>
            <a:r>
              <a:rPr lang="en-US" dirty="0"/>
              <a:t>Memorial University </a:t>
            </a:r>
            <a:r>
              <a:rPr lang="en-US" dirty="0" smtClean="0"/>
              <a:t/>
            </a:r>
            <a:br>
              <a:rPr lang="en-US" dirty="0" smtClean="0"/>
            </a:br>
            <a:r>
              <a:rPr lang="en-US" dirty="0" smtClean="0"/>
              <a:t>Strategic </a:t>
            </a:r>
            <a:r>
              <a:rPr lang="en-US" dirty="0"/>
              <a:t>Plan, </a:t>
            </a:r>
            <a:r>
              <a:rPr lang="en-US" dirty="0" smtClean="0"/>
              <a:t>2008–2013</a:t>
            </a:r>
            <a:endParaRPr lang="en-US" dirty="0"/>
          </a:p>
        </p:txBody>
      </p:sp>
      <p:sp>
        <p:nvSpPr>
          <p:cNvPr id="3" name="Content Placeholder 2"/>
          <p:cNvSpPr>
            <a:spLocks noGrp="1"/>
          </p:cNvSpPr>
          <p:nvPr>
            <p:ph idx="1"/>
          </p:nvPr>
        </p:nvSpPr>
        <p:spPr>
          <a:xfrm>
            <a:off x="417095" y="1845734"/>
            <a:ext cx="11389894" cy="4362562"/>
          </a:xfrm>
        </p:spPr>
        <p:txBody>
          <a:bodyPr>
            <a:normAutofit/>
          </a:bodyPr>
          <a:lstStyle/>
          <a:p>
            <a:r>
              <a:rPr lang="en-US" sz="2700" b="1" dirty="0"/>
              <a:t>Mission</a:t>
            </a:r>
            <a:endParaRPr lang="en-US" sz="2700" dirty="0"/>
          </a:p>
          <a:p>
            <a:r>
              <a:rPr lang="en-US" sz="2700" dirty="0"/>
              <a:t>Florida Memorial University endeavors to instill in students the importance of becoming global citizens through life-long learning, leadership, character, and service which will enhance their lives and the lives of </a:t>
            </a:r>
            <a:r>
              <a:rPr lang="en-US" sz="2700" dirty="0" smtClean="0"/>
              <a:t>others.</a:t>
            </a:r>
          </a:p>
          <a:p>
            <a:r>
              <a:rPr lang="en-US" sz="2700" b="1" dirty="0"/>
              <a:t>Vision</a:t>
            </a:r>
            <a:endParaRPr lang="en-US" sz="2700" dirty="0"/>
          </a:p>
          <a:p>
            <a:r>
              <a:rPr lang="en-US" sz="2700" dirty="0"/>
              <a:t>Florida Memorial University aspires to become an Institution of First Choice for students seeking a Rigorous, Liberal Arts Education in an Energized, Learner-Centered </a:t>
            </a:r>
            <a:r>
              <a:rPr lang="en-US" sz="2700" dirty="0" smtClean="0"/>
              <a:t>Environment.</a:t>
            </a:r>
            <a:endParaRPr lang="en-US" sz="2700" dirty="0"/>
          </a:p>
          <a:p>
            <a:endParaRPr lang="en-US" dirty="0"/>
          </a:p>
        </p:txBody>
      </p:sp>
    </p:spTree>
    <p:extLst>
      <p:ext uri="{BB962C8B-B14F-4D97-AF65-F5344CB8AC3E}">
        <p14:creationId xmlns:p14="http://schemas.microsoft.com/office/powerpoint/2010/main" val="16505763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Florida Memorial University </a:t>
            </a:r>
            <a:br>
              <a:rPr lang="en-US" dirty="0"/>
            </a:br>
            <a:r>
              <a:rPr lang="en-US" dirty="0"/>
              <a:t>Strategic Plan, </a:t>
            </a:r>
            <a:r>
              <a:rPr lang="en-US" dirty="0" smtClean="0"/>
              <a:t>2008–2013 (cont.)</a:t>
            </a:r>
            <a:endParaRPr lang="en-US" dirty="0"/>
          </a:p>
        </p:txBody>
      </p:sp>
      <p:sp>
        <p:nvSpPr>
          <p:cNvPr id="3" name="Content Placeholder 2"/>
          <p:cNvSpPr>
            <a:spLocks noGrp="1"/>
          </p:cNvSpPr>
          <p:nvPr>
            <p:ph idx="1"/>
          </p:nvPr>
        </p:nvSpPr>
        <p:spPr>
          <a:xfrm>
            <a:off x="433137" y="1845734"/>
            <a:ext cx="11421979" cy="4023360"/>
          </a:xfrm>
        </p:spPr>
        <p:txBody>
          <a:bodyPr>
            <a:noAutofit/>
          </a:bodyPr>
          <a:lstStyle/>
          <a:p>
            <a:r>
              <a:rPr lang="en-US" sz="2700" b="1" dirty="0"/>
              <a:t>Purpose </a:t>
            </a:r>
            <a:endParaRPr lang="en-US" sz="2700" dirty="0"/>
          </a:p>
          <a:p>
            <a:r>
              <a:rPr lang="en-US" sz="2700" dirty="0"/>
              <a:t>Florida Memorial University serves a culturally diverse student population through programs in liberal and professional education. These programs are designed to prepare students to function in a highly competitive, technological and global society. Challenging educational opportunities are offered in a variety of instructional formats to traditional and non-traditional students. Internships and experiential learning programs are incorporated in an energetic learner-centered environment. Academic programs are supported by library services, information technology, academic advising, testing, developmental education, career development, counseling, intramurals, intercollegiate sports, student activities, and other support services. </a:t>
            </a:r>
          </a:p>
          <a:p>
            <a:endParaRPr lang="en-US" sz="2700" dirty="0"/>
          </a:p>
        </p:txBody>
      </p:sp>
    </p:spTree>
    <p:extLst>
      <p:ext uri="{BB962C8B-B14F-4D97-AF65-F5344CB8AC3E}">
        <p14:creationId xmlns:p14="http://schemas.microsoft.com/office/powerpoint/2010/main" val="34757562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Activities To Date</a:t>
            </a:r>
            <a:endParaRPr lang="en-US"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v"/>
            </a:pPr>
            <a:r>
              <a:rPr lang="en-US" sz="2700" dirty="0" smtClean="0"/>
              <a:t>Planning meetings held through the spring</a:t>
            </a:r>
          </a:p>
          <a:p>
            <a:pPr>
              <a:buFont typeface="Wingdings" panose="05000000000000000000" pitchFamily="2" charset="2"/>
              <a:buChar char="v"/>
            </a:pPr>
            <a:r>
              <a:rPr lang="en-US" sz="2700" dirty="0" smtClean="0"/>
              <a:t>Development and administration of survey</a:t>
            </a:r>
          </a:p>
          <a:p>
            <a:pPr>
              <a:buFont typeface="Wingdings" panose="05000000000000000000" pitchFamily="2" charset="2"/>
              <a:buChar char="v"/>
            </a:pPr>
            <a:r>
              <a:rPr lang="en-US" sz="2700" dirty="0" smtClean="0"/>
              <a:t>Launch of survey – April 14</a:t>
            </a:r>
            <a:r>
              <a:rPr lang="en-US" sz="2700" baseline="30000" dirty="0" smtClean="0"/>
              <a:t>th</a:t>
            </a:r>
            <a:r>
              <a:rPr lang="en-US" sz="2700" dirty="0" smtClean="0"/>
              <a:t> though June 18</a:t>
            </a:r>
            <a:r>
              <a:rPr lang="en-US" sz="2700" baseline="30000" dirty="0" smtClean="0"/>
              <a:t>th</a:t>
            </a:r>
            <a:r>
              <a:rPr lang="en-US" sz="2700" dirty="0" smtClean="0"/>
              <a:t> </a:t>
            </a:r>
          </a:p>
          <a:p>
            <a:pPr>
              <a:buFont typeface="Wingdings" panose="05000000000000000000" pitchFamily="2" charset="2"/>
              <a:buChar char="v"/>
            </a:pPr>
            <a:r>
              <a:rPr lang="en-US" sz="2700" dirty="0" smtClean="0"/>
              <a:t>Analysis of </a:t>
            </a:r>
            <a:r>
              <a:rPr lang="en-US" sz="2700" dirty="0" smtClean="0"/>
              <a:t>responses</a:t>
            </a:r>
          </a:p>
          <a:p>
            <a:pPr>
              <a:buFont typeface="Wingdings" panose="05000000000000000000" pitchFamily="2" charset="2"/>
              <a:buChar char="v"/>
            </a:pPr>
            <a:r>
              <a:rPr lang="en-US" sz="2700" dirty="0" smtClean="0"/>
              <a:t>Focus Group Workshop</a:t>
            </a:r>
          </a:p>
          <a:p>
            <a:pPr>
              <a:buFont typeface="Wingdings" panose="05000000000000000000" pitchFamily="2" charset="2"/>
              <a:buChar char="v"/>
            </a:pPr>
            <a:r>
              <a:rPr lang="en-US" sz="2700" dirty="0" smtClean="0"/>
              <a:t>Approval by Faculty (Spring 2015)</a:t>
            </a:r>
            <a:endParaRPr lang="en-US" sz="2700" dirty="0"/>
          </a:p>
        </p:txBody>
      </p:sp>
    </p:spTree>
    <p:extLst>
      <p:ext uri="{BB962C8B-B14F-4D97-AF65-F5344CB8AC3E}">
        <p14:creationId xmlns:p14="http://schemas.microsoft.com/office/powerpoint/2010/main" val="17796099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Survey of Internal Stakeholders</a:t>
            </a: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v"/>
            </a:pPr>
            <a:r>
              <a:rPr lang="en-US" sz="2700" dirty="0" smtClean="0"/>
              <a:t>Approximately 397 respondents</a:t>
            </a:r>
          </a:p>
          <a:p>
            <a:pPr lvl="1">
              <a:buFont typeface="Wingdings" panose="05000000000000000000" pitchFamily="2" charset="2"/>
              <a:buChar char="v"/>
            </a:pPr>
            <a:r>
              <a:rPr lang="en-US" sz="2700" dirty="0" smtClean="0"/>
              <a:t>263 students and alumni</a:t>
            </a:r>
          </a:p>
          <a:p>
            <a:pPr lvl="1">
              <a:buFont typeface="Wingdings" panose="05000000000000000000" pitchFamily="2" charset="2"/>
              <a:buChar char="v"/>
            </a:pPr>
            <a:r>
              <a:rPr lang="en-US" sz="2700" dirty="0" smtClean="0"/>
              <a:t>72 staff members</a:t>
            </a:r>
          </a:p>
          <a:p>
            <a:pPr lvl="1">
              <a:buFont typeface="Wingdings" panose="05000000000000000000" pitchFamily="2" charset="2"/>
              <a:buChar char="v"/>
            </a:pPr>
            <a:r>
              <a:rPr lang="en-US" sz="2700" dirty="0" smtClean="0"/>
              <a:t>62 faculty</a:t>
            </a:r>
          </a:p>
          <a:p>
            <a:endParaRPr lang="en-US" dirty="0"/>
          </a:p>
        </p:txBody>
      </p:sp>
    </p:spTree>
    <p:extLst>
      <p:ext uri="{BB962C8B-B14F-4D97-AF65-F5344CB8AC3E}">
        <p14:creationId xmlns:p14="http://schemas.microsoft.com/office/powerpoint/2010/main" val="33228656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 Analysis of Responses</a:t>
            </a:r>
            <a:endParaRPr lang="en-US" dirty="0"/>
          </a:p>
        </p:txBody>
      </p:sp>
      <p:sp>
        <p:nvSpPr>
          <p:cNvPr id="3" name="Content Placeholder 2"/>
          <p:cNvSpPr>
            <a:spLocks noGrp="1"/>
          </p:cNvSpPr>
          <p:nvPr>
            <p:ph idx="1"/>
          </p:nvPr>
        </p:nvSpPr>
        <p:spPr>
          <a:xfrm>
            <a:off x="1097280" y="1845733"/>
            <a:ext cx="10058400" cy="4346519"/>
          </a:xfrm>
        </p:spPr>
        <p:txBody>
          <a:bodyPr>
            <a:normAutofit lnSpcReduction="10000"/>
          </a:bodyPr>
          <a:lstStyle/>
          <a:p>
            <a:pPr>
              <a:buFont typeface="Wingdings" panose="05000000000000000000" pitchFamily="2" charset="2"/>
              <a:buChar char="v"/>
            </a:pPr>
            <a:r>
              <a:rPr lang="en-US" sz="3200" dirty="0" smtClean="0"/>
              <a:t>Responses were generally </a:t>
            </a:r>
            <a:r>
              <a:rPr lang="en-US" sz="3200" dirty="0"/>
              <a:t>positive and without a high degree of variation. There were some exceptions.</a:t>
            </a:r>
          </a:p>
          <a:p>
            <a:pPr lvl="1">
              <a:buFont typeface="Wingdings" panose="05000000000000000000" pitchFamily="2" charset="2"/>
              <a:buChar char="v"/>
            </a:pPr>
            <a:r>
              <a:rPr lang="en-US" sz="2800" dirty="0"/>
              <a:t>The </a:t>
            </a:r>
            <a:r>
              <a:rPr lang="en-US" sz="2800" b="1" i="1" dirty="0"/>
              <a:t>most positive responses</a:t>
            </a:r>
            <a:r>
              <a:rPr lang="en-US" sz="2800" dirty="0"/>
              <a:t> (combining the categories “strongly agree” and “agree”) in </a:t>
            </a:r>
            <a:r>
              <a:rPr lang="en-US" sz="2800" dirty="0" smtClean="0"/>
              <a:t>the first part of </a:t>
            </a:r>
            <a:r>
              <a:rPr lang="en-US" sz="2800" dirty="0"/>
              <a:t>the survey were for the statements involving FMU’s </a:t>
            </a:r>
            <a:r>
              <a:rPr lang="en-US" sz="2800" b="1" i="1" dirty="0"/>
              <a:t>campus diversity </a:t>
            </a:r>
            <a:r>
              <a:rPr lang="en-US" sz="2800" dirty="0"/>
              <a:t>(80%) and the </a:t>
            </a:r>
            <a:r>
              <a:rPr lang="en-US" sz="2800" b="1" i="1" dirty="0"/>
              <a:t>“transmission and preservation of African American history”</a:t>
            </a:r>
            <a:r>
              <a:rPr lang="en-US" sz="2800" dirty="0"/>
              <a:t> (76%).</a:t>
            </a:r>
          </a:p>
          <a:p>
            <a:pPr lvl="1">
              <a:buFont typeface="Wingdings" panose="05000000000000000000" pitchFamily="2" charset="2"/>
              <a:buChar char="v"/>
            </a:pPr>
            <a:r>
              <a:rPr lang="en-US" sz="2800" dirty="0"/>
              <a:t>Overall, </a:t>
            </a:r>
            <a:r>
              <a:rPr lang="en-US" sz="2800" b="1" i="1" dirty="0"/>
              <a:t>participants agreed</a:t>
            </a:r>
            <a:r>
              <a:rPr lang="en-US" sz="2800" dirty="0"/>
              <a:t> that FMU </a:t>
            </a:r>
            <a:r>
              <a:rPr lang="en-US" sz="2800" b="1" i="1" dirty="0"/>
              <a:t>“encourages the development of leadership skills in its students”</a:t>
            </a:r>
            <a:r>
              <a:rPr lang="en-US" sz="2800" dirty="0"/>
              <a:t> (76%), </a:t>
            </a:r>
            <a:r>
              <a:rPr lang="en-US" sz="2800" b="1" i="1" dirty="0"/>
              <a:t>“provides the opportunity for character-building among its students”</a:t>
            </a:r>
            <a:r>
              <a:rPr lang="en-US" sz="2800" dirty="0"/>
              <a:t> (71%), and </a:t>
            </a:r>
            <a:r>
              <a:rPr lang="en-US" sz="2800" b="1" i="1" dirty="0"/>
              <a:t>“demonstrates a dedication to academic excellence”</a:t>
            </a:r>
            <a:r>
              <a:rPr lang="en-US" sz="2800" dirty="0"/>
              <a:t> (71%).</a:t>
            </a:r>
          </a:p>
          <a:p>
            <a:endParaRPr lang="en-US" dirty="0"/>
          </a:p>
        </p:txBody>
      </p:sp>
    </p:spTree>
    <p:extLst>
      <p:ext uri="{BB962C8B-B14F-4D97-AF65-F5344CB8AC3E}">
        <p14:creationId xmlns:p14="http://schemas.microsoft.com/office/powerpoint/2010/main" val="42121547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General </a:t>
            </a:r>
            <a:r>
              <a:rPr lang="en-US" dirty="0" smtClean="0"/>
              <a:t>Analysis of Responses (cont.)</a:t>
            </a:r>
            <a:endParaRPr lang="en-US"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v"/>
            </a:pPr>
            <a:r>
              <a:rPr lang="en-US" sz="2800" dirty="0"/>
              <a:t>Responses were </a:t>
            </a:r>
            <a:r>
              <a:rPr lang="en-US" sz="2800" b="1" i="1" dirty="0"/>
              <a:t>less positive</a:t>
            </a:r>
            <a:r>
              <a:rPr lang="en-US" sz="2800" dirty="0"/>
              <a:t> when it came to the following statements:</a:t>
            </a:r>
          </a:p>
          <a:p>
            <a:pPr lvl="1">
              <a:buFont typeface="Wingdings" panose="05000000000000000000" pitchFamily="2" charset="2"/>
              <a:buChar char="v"/>
            </a:pPr>
            <a:r>
              <a:rPr lang="en-US" sz="2400" b="1" i="1" dirty="0"/>
              <a:t>“I believe that FMU instills in students the importance of becoming global citizens.” –</a:t>
            </a:r>
            <a:r>
              <a:rPr lang="en-US" sz="2400" dirty="0"/>
              <a:t> (59%)</a:t>
            </a:r>
          </a:p>
          <a:p>
            <a:pPr lvl="1">
              <a:buFont typeface="Wingdings" panose="05000000000000000000" pitchFamily="2" charset="2"/>
              <a:buChar char="v"/>
            </a:pPr>
            <a:r>
              <a:rPr lang="en-US" sz="2400" b="1" i="1" dirty="0"/>
              <a:t>“I believe that our institutional mission impacts students outside of the classroom.”</a:t>
            </a:r>
            <a:r>
              <a:rPr lang="en-US" sz="2400" dirty="0"/>
              <a:t> – (59%)</a:t>
            </a:r>
          </a:p>
          <a:p>
            <a:pPr lvl="1">
              <a:buFont typeface="Wingdings" panose="05000000000000000000" pitchFamily="2" charset="2"/>
              <a:buChar char="v"/>
            </a:pPr>
            <a:r>
              <a:rPr lang="en-US" sz="2400" b="1" i="1" dirty="0"/>
              <a:t>“I believe that our institutional mission is an integral part of what makes a Florida Memorial University education distinctive.”</a:t>
            </a:r>
            <a:r>
              <a:rPr lang="en-US" sz="2400" dirty="0"/>
              <a:t> – (57%)</a:t>
            </a:r>
          </a:p>
          <a:p>
            <a:pPr lvl="1">
              <a:buFont typeface="Wingdings" panose="05000000000000000000" pitchFamily="2" charset="2"/>
              <a:buChar char="v"/>
            </a:pPr>
            <a:r>
              <a:rPr lang="en-US" sz="2400" b="1" i="1" dirty="0"/>
              <a:t>“I believe that FMU demonstrates a dedication to the free exchange of ideas.”</a:t>
            </a:r>
            <a:r>
              <a:rPr lang="en-US" sz="2400" dirty="0"/>
              <a:t> – (56%)</a:t>
            </a:r>
          </a:p>
          <a:p>
            <a:endParaRPr lang="en-US" sz="2400" dirty="0"/>
          </a:p>
        </p:txBody>
      </p:sp>
    </p:spTree>
    <p:extLst>
      <p:ext uri="{BB962C8B-B14F-4D97-AF65-F5344CB8AC3E}">
        <p14:creationId xmlns:p14="http://schemas.microsoft.com/office/powerpoint/2010/main" val="1753670882"/>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393</TotalTime>
  <Words>913</Words>
  <Application>Microsoft Office PowerPoint</Application>
  <PresentationFormat>Widescreen</PresentationFormat>
  <Paragraphs>73</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Calibri Light</vt:lpstr>
      <vt:lpstr>Times New Roman</vt:lpstr>
      <vt:lpstr>Wingdings</vt:lpstr>
      <vt:lpstr>Retrospect</vt:lpstr>
      <vt:lpstr>FMU Strategic Planning Committee / Mission Statement Task Force</vt:lpstr>
      <vt:lpstr>Committee Members</vt:lpstr>
      <vt:lpstr>Goals</vt:lpstr>
      <vt:lpstr>Florida Memorial University  Strategic Plan, 2008–2013</vt:lpstr>
      <vt:lpstr>Florida Memorial University  Strategic Plan, 2008–2013 (cont.)</vt:lpstr>
      <vt:lpstr>Activities To Date</vt:lpstr>
      <vt:lpstr>Survey of Internal Stakeholders</vt:lpstr>
      <vt:lpstr>General Analysis of Responses</vt:lpstr>
      <vt:lpstr>General Analysis of Responses (cont.)</vt:lpstr>
      <vt:lpstr>PowerPoint Presentation</vt:lpstr>
      <vt:lpstr>PowerPoint Presentation</vt:lpstr>
      <vt:lpstr>PowerPoint Presentation</vt:lpstr>
      <vt:lpstr>Final Statement</vt:lpstr>
      <vt:lpstr>Final Statement (cont.)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FMU Strategic Planning Committee  Mission Statement Task Force</dc:title>
  <dc:creator>Hobbs, Tameka</dc:creator>
  <cp:lastModifiedBy>Hobbs, Tameka</cp:lastModifiedBy>
  <cp:revision>36</cp:revision>
  <cp:lastPrinted>2014-08-08T16:29:15Z</cp:lastPrinted>
  <dcterms:created xsi:type="dcterms:W3CDTF">2014-08-08T14:47:40Z</dcterms:created>
  <dcterms:modified xsi:type="dcterms:W3CDTF">2015-09-15T14:25:56Z</dcterms:modified>
</cp:coreProperties>
</file>